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467" r:id="rId2"/>
    <p:sldId id="474" r:id="rId3"/>
    <p:sldId id="475" r:id="rId4"/>
    <p:sldId id="468" r:id="rId5"/>
    <p:sldId id="477" r:id="rId6"/>
    <p:sldId id="479" r:id="rId7"/>
    <p:sldId id="480" r:id="rId8"/>
    <p:sldId id="470" r:id="rId9"/>
    <p:sldId id="481" r:id="rId10"/>
    <p:sldId id="471" r:id="rId11"/>
    <p:sldId id="472" r:id="rId12"/>
    <p:sldId id="473" r:id="rId13"/>
    <p:sldId id="464" r:id="rId14"/>
    <p:sldId id="465" r:id="rId15"/>
    <p:sldId id="463" r:id="rId16"/>
    <p:sldId id="392" r:id="rId17"/>
    <p:sldId id="430" r:id="rId18"/>
    <p:sldId id="436" r:id="rId19"/>
    <p:sldId id="358" r:id="rId20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CBD2C1"/>
    <a:srgbClr val="C4C2BC"/>
    <a:srgbClr val="526947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19/08/2019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o modelo considerado é imiscível, na fase água só há componente água e na fase óleo só há componente óleo. Assim, a conservação da massa do componente é justamente a conservação da massa pra fase, de forma que as equações de conservação da massa de água e óleo podem ser escritas conforme as primeiras duas equações. Para escrever essas equações foi utilizada a lei de Darcy na forma de potenciais e foram desconsiderados os efeitos de capilaridade. Logo, há apenas uma pressão para as duas fases. Tem-se também uma equação de restrição, de forma que há três equações e três incógnitas: saturação de água, saturação de óleo e pressão.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77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terceiro e último problema é um problema de deslocamento bifásico tridimensional simulado em uma malha híbrida com o formato aproximado do território brasileiro. Trata-se de um processo de recuperação secundário de óleo em um reservatório tridimensional no qual há três poços injetores e dois produtores, conforme ilustrado na figura. Os WI dos poços produtores também estão na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campo de saturação para alguns instantes de tempo pode ser visualizado nessa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82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Por fim, aqui temos uma animação do processo de deslocamento. É importante ressaltar que no início da animação os passos de tempo especificados são muito pequenos quando comparados aos passos de tempo associados ao final da simulação.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914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Laboratório em simulação numérica em mecânica dos fluidos e transferência de calor - UFSC</a:t>
            </a:r>
            <a:endParaRPr lang="pt-BR" dirty="0"/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45332"/>
            <a:ext cx="2781069" cy="1839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3019226"/>
            <a:ext cx="2937439" cy="2026518"/>
          </a:xfrm>
          <a:prstGeom prst="rect">
            <a:avLst/>
          </a:prstGeom>
        </p:spPr>
      </p:pic>
      <p:pic>
        <p:nvPicPr>
          <p:cNvPr id="5124" name="Picture 4" descr="https://forestjiang.files.wordpress.com/2015/02/srm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09873"/>
            <a:ext cx="33528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Exemplo: escoamento água-óleo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259632" y="1123746"/>
            <a:ext cx="4608512" cy="338437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o explicativo retangular com cantos arredondados 12"/>
          <p:cNvSpPr/>
          <p:nvPr/>
        </p:nvSpPr>
        <p:spPr>
          <a:xfrm>
            <a:off x="1472220" y="2779796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2" name="Texto explicativo retangular com cantos arredondados 12"/>
          <p:cNvSpPr/>
          <p:nvPr/>
        </p:nvSpPr>
        <p:spPr>
          <a:xfrm>
            <a:off x="1475656" y="1667043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126776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água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1680" y="241059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óleo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1680" y="357025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Equação de restrição volumétrica</a:t>
            </a:r>
          </a:p>
        </p:txBody>
      </p:sp>
      <p:pic>
        <p:nvPicPr>
          <p:cNvPr id="13314" name="Picture 2" descr="http://latex2png.com/output/latex_ad6dc071636ce62df59c0c8520b785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02" y="1734799"/>
            <a:ext cx="3777308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latex2png.com/output/latex_90b79519658f3b6105897dee86f81d3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73" y="2844451"/>
            <a:ext cx="3779904" cy="4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latex2png.com/output/latex_5539e4bd090b70ba4d03483f84d663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11" y="4048274"/>
            <a:ext cx="1230538" cy="1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o explicativo retangular com cantos arredondados 12"/>
          <p:cNvSpPr/>
          <p:nvPr/>
        </p:nvSpPr>
        <p:spPr>
          <a:xfrm>
            <a:off x="2735796" y="3937202"/>
            <a:ext cx="1512168" cy="40743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8" name="Texto explicativo retangular com cantos arredondados 12"/>
          <p:cNvSpPr/>
          <p:nvPr/>
        </p:nvSpPr>
        <p:spPr>
          <a:xfrm>
            <a:off x="2539879" y="9661162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81690" y="985292"/>
            <a:ext cx="3744416" cy="3830519"/>
            <a:chOff x="5436096" y="904801"/>
            <a:chExt cx="3744416" cy="3830519"/>
          </a:xfrm>
        </p:grpSpPr>
        <p:sp>
          <p:nvSpPr>
            <p:cNvPr id="55" name="Texto explicativo retangular com cantos arredondados 12"/>
            <p:cNvSpPr/>
            <p:nvPr/>
          </p:nvSpPr>
          <p:spPr>
            <a:xfrm>
              <a:off x="6031402" y="3791543"/>
              <a:ext cx="2683154" cy="943777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5" name="Texto explicativo retangular com cantos arredondados 12"/>
            <p:cNvSpPr/>
            <p:nvPr/>
          </p:nvSpPr>
          <p:spPr>
            <a:xfrm>
              <a:off x="6732176" y="3075464"/>
              <a:ext cx="1224136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2" name="Texto explicativo retangular com cantos arredondados 12"/>
            <p:cNvSpPr/>
            <p:nvPr/>
          </p:nvSpPr>
          <p:spPr>
            <a:xfrm>
              <a:off x="6579134" y="2247904"/>
              <a:ext cx="1512168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0" name="Texto explicativo retangular com cantos arredondados 12"/>
            <p:cNvSpPr/>
            <p:nvPr/>
          </p:nvSpPr>
          <p:spPr>
            <a:xfrm>
              <a:off x="6813513" y="1229435"/>
              <a:ext cx="1029520" cy="63281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8104" y="904801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Mobilidade da fase </a:t>
              </a:r>
              <a:r>
                <a:rPr lang="pt-BR" i="1" dirty="0" smtClean="0"/>
                <a:t>p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6096" y="1913835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da fase </a:t>
              </a:r>
              <a:r>
                <a:rPr lang="pt-BR" i="1" dirty="0" smtClean="0"/>
                <a:t>p</a:t>
              </a:r>
            </a:p>
          </p:txBody>
        </p:sp>
        <p:pic>
          <p:nvPicPr>
            <p:cNvPr id="13331" name="Picture 19" descr="http://latex2png.com/output/latex_6e45a9dd9ec27ffbeb97be0ebb0b786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102" y="1306315"/>
              <a:ext cx="808404" cy="52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3" name="Picture 21" descr="http://latex2png.com/output/latex_6c1b9c7d25128fe2a4a0f4451a8ed47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803" y="2364542"/>
              <a:ext cx="1294246" cy="195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5" name="Picture 23" descr="http://latex2png.com/output/latex_fd425779113784b4a1b554870d1e818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44" y="3185521"/>
              <a:ext cx="825207" cy="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580112" y="2733989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gravitacional</a:t>
              </a:r>
              <a:endParaRPr lang="pt-BR" i="1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08104" y="3468613"/>
              <a:ext cx="3600400" cy="9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Tensor permeabilidade</a:t>
              </a:r>
              <a:endParaRPr lang="pt-BR" i="1" dirty="0" smtClean="0"/>
            </a:p>
          </p:txBody>
        </p:sp>
        <p:pic>
          <p:nvPicPr>
            <p:cNvPr id="13347" name="Picture 35" descr="http://latex2png.com/output/latex_3cbc2c4c37ca4ff6eea7753931e1deb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771" y="3859876"/>
              <a:ext cx="2493181" cy="7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o explicativo retangular com cantos arredondados 12"/>
          <p:cNvSpPr/>
          <p:nvPr/>
        </p:nvSpPr>
        <p:spPr>
          <a:xfrm>
            <a:off x="2289267" y="4657700"/>
            <a:ext cx="2570765" cy="492993"/>
          </a:xfrm>
          <a:prstGeom prst="ellipse">
            <a:avLst/>
          </a:prstGeom>
          <a:solidFill>
            <a:schemeClr val="bg2">
              <a:lumMod val="50000"/>
              <a:alpha val="25000"/>
            </a:schemeClr>
          </a:solidFill>
          <a:ln w="28575" cap="rnd">
            <a:solidFill>
              <a:srgbClr val="C4C2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92074" y="4729055"/>
            <a:ext cx="23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Incógnitas: </a:t>
            </a:r>
          </a:p>
        </p:txBody>
      </p:sp>
      <p:pic>
        <p:nvPicPr>
          <p:cNvPr id="13349" name="Picture 37" descr="http://latex2png.com/output/latex_cb5a9ee3a46d9b8f5428ba82031faf1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60" y="4828264"/>
            <a:ext cx="924283" cy="2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>
            <a:endCxn id="59" idx="2"/>
          </p:cNvCxnSpPr>
          <p:nvPr/>
        </p:nvCxnSpPr>
        <p:spPr>
          <a:xfrm>
            <a:off x="1835696" y="4508122"/>
            <a:ext cx="453571" cy="396075"/>
          </a:xfrm>
          <a:prstGeom prst="curvedConnector3">
            <a:avLst/>
          </a:prstGeom>
          <a:ln w="28575">
            <a:solidFill>
              <a:srgbClr val="C4C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Discretização do domínio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003201"/>
            <a:ext cx="5364563" cy="422846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142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18" y="802414"/>
            <a:ext cx="5456618" cy="44313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3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brasil_b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878" r="15655"/>
          <a:stretch/>
        </p:blipFill>
        <p:spPr>
          <a:xfrm>
            <a:off x="2768744" y="984181"/>
            <a:ext cx="4001063" cy="41618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58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xmlns="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:a16="http://schemas.microsoft.com/office/drawing/2014/main" xmlns="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xmlns="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xmlns="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Laboratório </a:t>
            </a:r>
            <a:r>
              <a:rPr lang="pt-BR" dirty="0" smtClean="0"/>
              <a:t>em simulação numérica em mecânica dos fluidos e transferência de calor - UFSC</a:t>
            </a:r>
            <a:endParaRPr lang="pt-BR" dirty="0"/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  <a:endParaRPr lang="pt-BR" dirty="0" smtClean="0"/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:a16="http://schemas.microsoft.com/office/drawing/2014/main" xmlns="" id="{4C58148B-7F46-47EA-B7DA-679723DC2C9E}"/>
              </a:ext>
            </a:extLst>
          </p:cNvPr>
          <p:cNvSpPr/>
          <p:nvPr/>
        </p:nvSpPr>
        <p:spPr>
          <a:xfrm>
            <a:off x="6560421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:a16="http://schemas.microsoft.com/office/drawing/2014/main" xmlns="" id="{D7EAE5F7-D9B1-46BD-B9BA-55E6FD4C1705}"/>
              </a:ext>
            </a:extLst>
          </p:cNvPr>
          <p:cNvSpPr txBox="1"/>
          <p:nvPr/>
        </p:nvSpPr>
        <p:spPr>
          <a:xfrm>
            <a:off x="6655084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 animBg="1"/>
      <p:bldP spid="22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:a16="http://schemas.microsoft.com/office/drawing/2014/main" xmlns="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:a16="http://schemas.microsoft.com/office/drawing/2014/main" xmlns="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:a16="http://schemas.microsoft.com/office/drawing/2014/main" xmlns="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:a16="http://schemas.microsoft.com/office/drawing/2014/main" xmlns="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:a16="http://schemas.microsoft.com/office/drawing/2014/main" xmlns="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/>
      <p:bldP spid="28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04456"/>
          </a:xfrm>
          <a:prstGeom prst="rect">
            <a:avLst/>
          </a:prstGeom>
          <a:solidFill>
            <a:srgbClr val="BED0B6">
              <a:alpha val="5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14" y="1449597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976000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ubelemt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72558"/>
            <a:ext cx="3738462" cy="8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04456"/>
          </a:xfrm>
          <a:prstGeom prst="rect">
            <a:avLst/>
          </a:prstGeom>
          <a:solidFill>
            <a:srgbClr val="BED0B6">
              <a:alpha val="5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Problemas já resolvidos com a </a:t>
            </a:r>
            <a:r>
              <a:rPr lang="pt-BR" dirty="0" err="1">
                <a:latin typeface="Calibri" pitchFamily="34" charset="0"/>
              </a:rPr>
              <a:t>EFVLib</a:t>
            </a:r>
            <a:r>
              <a:rPr lang="pt-BR" dirty="0">
                <a:latin typeface="Calibri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Transferência de calor e mecânica dos fluidos 2D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Deformação da camada de sal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Simulação de reservatórios (modelos bifásico e </a:t>
            </a:r>
            <a:r>
              <a:rPr lang="pt-BR" dirty="0" err="1">
                <a:latin typeface="Calibri" pitchFamily="34" charset="0"/>
              </a:rPr>
              <a:t>black</a:t>
            </a:r>
            <a:r>
              <a:rPr lang="pt-BR" dirty="0">
                <a:latin typeface="Calibri" pitchFamily="34" charset="0"/>
              </a:rPr>
              <a:t> </a:t>
            </a:r>
            <a:r>
              <a:rPr lang="pt-BR" dirty="0" err="1">
                <a:latin typeface="Calibri" pitchFamily="34" charset="0"/>
              </a:rPr>
              <a:t>oil</a:t>
            </a:r>
            <a:r>
              <a:rPr lang="pt-BR" dirty="0">
                <a:latin typeface="Calibri" pitchFamily="34" charset="0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Simulação de reservatórios 2D com falhas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Poroelasticidade com escoamento monofásico 2D e 3D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14" y="1449597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976000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ubelemt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72558"/>
            <a:ext cx="3738462" cy="8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1253</Words>
  <Application>Microsoft Office PowerPoint</Application>
  <PresentationFormat>On-screen Show (16:10)</PresentationFormat>
  <Paragraphs>143</Paragraphs>
  <Slides>19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 finite volume formulation for solving poroelasticity problems</vt:lpstr>
      <vt:lpstr>Sumário</vt:lpstr>
      <vt:lpstr>Sumário</vt:lpstr>
      <vt:lpstr>Escopo do projeto</vt:lpstr>
      <vt:lpstr>Testes numéricos</vt:lpstr>
      <vt:lpstr>Benchmark #3</vt:lpstr>
      <vt:lpstr>Benchmark #3</vt:lpstr>
      <vt:lpstr>Background do laboratório</vt:lpstr>
      <vt:lpstr>Background do laboratório</vt:lpstr>
      <vt:lpstr>Modelo matemático</vt:lpstr>
      <vt:lpstr>Element based Finite Volume Method</vt:lpstr>
      <vt:lpstr>Element based Finite Volume Method</vt:lpstr>
      <vt:lpstr>Simulação de reservatórios</vt:lpstr>
      <vt:lpstr>Simulação de reservatórios</vt:lpstr>
      <vt:lpstr>Exemplo: escoamento água-óleo</vt:lpstr>
      <vt:lpstr>PowerPoint Presentation</vt:lpstr>
      <vt:lpstr>PowerPoint Presentation</vt:lpstr>
      <vt:lpstr>PowerPoint Presentation</vt:lpstr>
      <vt:lpstr>Obrigada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868</cp:revision>
  <dcterms:created xsi:type="dcterms:W3CDTF">2014-09-15T11:10:45Z</dcterms:created>
  <dcterms:modified xsi:type="dcterms:W3CDTF">2019-08-19T13:00:01Z</dcterms:modified>
</cp:coreProperties>
</file>